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18288000" cy="10287000"/>
  <p:notesSz cx="6858000" cy="9144000"/>
  <p:embeddedFontLst>
    <p:embeddedFont>
      <p:font typeface="Charmonman" panose="00000500000000000000" pitchFamily="2" charset="-34"/>
      <p:regular r:id="rId24"/>
    </p:embeddedFont>
    <p:embeddedFont>
      <p:font typeface="Charmonman Bold" panose="00000800000000000000" charset="-34"/>
      <p:regular r:id="rId25"/>
    </p:embeddedFont>
    <p:embeddedFont>
      <p:font typeface="Le Petit Cochon" panose="020B0604020202020204" charset="0"/>
      <p:regular r:id="rId26"/>
    </p:embeddedFont>
    <p:embeddedFont>
      <p:font typeface="Sriracha" panose="020B0604020202020204" charset="-34"/>
      <p:regular r:id="rId27"/>
    </p:embeddedFont>
    <p:embeddedFont>
      <p:font typeface="TH SarabunPSK" panose="020B0500040200020003" pitchFamily="34" charset="-3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sv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bdb.cgd.go.th/wel/searchmed.jsp" TargetMode="External"/><Relationship Id="rId3" Type="http://schemas.openxmlformats.org/officeDocument/2006/relationships/hyperlink" Target="http://mbdb.cgd.go.th/wel/manual/nonmedunder35.pdf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bdb.cgd.go.th/wel/searcheqp.jsp" TargetMode="External"/><Relationship Id="rId5" Type="http://schemas.openxmlformats.org/officeDocument/2006/relationships/hyperlink" Target="https://mbdb.cgd.go.th/wel/manual/nonmedupper35.pdf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ws.cgd.go.th/pwsDocument/includes/download/SurgeryData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mbdb.cgd.go.th/wel/manual/noneqp.pdf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gif"/><Relationship Id="rId7" Type="http://schemas.openxmlformats.org/officeDocument/2006/relationships/image" Target="../media/image3.gif"/><Relationship Id="rId12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0.gif"/><Relationship Id="rId5" Type="http://schemas.openxmlformats.org/officeDocument/2006/relationships/image" Target="../media/image55.png"/><Relationship Id="rId10" Type="http://schemas.openxmlformats.org/officeDocument/2006/relationships/image" Target="../media/image59.gif"/><Relationship Id="rId4" Type="http://schemas.openxmlformats.org/officeDocument/2006/relationships/image" Target="../media/image54.gif"/><Relationship Id="rId9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mbdb.cgd.go.th/wel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hyperlink" Target="http://www.cgd.go.th" TargetMode="Externa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8dfQ2z9qmi4" TargetMode="Externa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fid101.ldd.go.th/Portals/0/xBlog/uploads/2022/9/13/Inv11_2-1-7131.pdf" TargetMode="External"/><Relationship Id="rId3" Type="http://schemas.openxmlformats.org/officeDocument/2006/relationships/hyperlink" Target="http://fid101.ldd.go.th/Portals/0/xBlog/uploads/2021/10/6/Inv11_2-5.pdf" TargetMode="External"/><Relationship Id="rId7" Type="http://schemas.openxmlformats.org/officeDocument/2006/relationships/hyperlink" Target="http://fid101.ldd.go.th/Portals/0/%E0%B8%81%E0%B8%A5%E0%B8%B8%E0%B9%88%E0%B8%A1%E0%B8%95%E0%B8%A3%E0%B8%A7%E0%B8%88%E0%B8%AA%E0%B8%AD%E0%B8%9A%E0%B9%83%E0%B8%9A%E0%B8%AA%E0%B8%B3%E0%B8%84%E0%B8%B1%E0%B8%8D/file/%E0%B8%84%E0%B8%B3%E0%B8%82%E0%B8%AD%E0%B8%AB%E0%B8%99%E0%B8%B1%E0%B8%87%E0%B8%AA%E0%B8%B7%E0%B8%AD%E0%B8%A3%E0%B8%B1%E0%B8%9A%E0%B8%A3%E0%B8%AD%E0%B8%87%E0%B8%81%E0%B8%B2%E0%B8%A3%E0%B8%A1%E0%B8%B5%E0%B8%AA%E0%B8%B4%E0%B8%97%E0%B8%98%E0%B8%B4%E0%B8%A3%E0%B8%B1%E0%B8%9A%E0%B9%80%E0%B8%87%E0%B8%B4%E0%B8%99%E0%B8%84%E0%B9%88%E0%B8%B2%E0%B8%A3%E0%B8%B1%E0%B8%81%E0%B8%A9%E0%B8%B2%E0%B8%9E%E0%B8%A2%E0%B8%B2%E0%B8%9A%E0%B8%B2%E0%B8%A5.pdf?ver=2016-02-17-092415-247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d101.ldd.go.th/LinkClick.aspx?fileticket=zRaVFNKM7ok%3d&amp;portalid=0" TargetMode="External"/><Relationship Id="rId5" Type="http://schemas.openxmlformats.org/officeDocument/2006/relationships/hyperlink" Target="http://fid101.ldd.go.th/Portals/0/xBlog/uploads/2021/10/6/Inv11_2-4.pdf" TargetMode="Externa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6305"/>
            <a:ext cx="18288000" cy="10902368"/>
            <a:chOff x="0" y="0"/>
            <a:chExt cx="24384000" cy="145364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7315" r="17315"/>
            <a:stretch>
              <a:fillRect/>
            </a:stretch>
          </p:blipFill>
          <p:spPr>
            <a:xfrm>
              <a:off x="0" y="0"/>
              <a:ext cx="24384000" cy="14536491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62477" y="7914293"/>
            <a:ext cx="7182934" cy="2621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28990" y="7914293"/>
            <a:ext cx="7182934" cy="26217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21213" y="8121609"/>
            <a:ext cx="7182934" cy="2621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33794" y="8121609"/>
            <a:ext cx="7182934" cy="26217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010662" y="321496"/>
            <a:ext cx="689524" cy="7072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46704" y="321496"/>
            <a:ext cx="689524" cy="70720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0" y="4146023"/>
            <a:ext cx="7348070" cy="4004161"/>
          </a:xfrm>
          <a:custGeom>
            <a:avLst/>
            <a:gdLst/>
            <a:ahLst/>
            <a:cxnLst/>
            <a:rect l="l" t="t" r="r" b="b"/>
            <a:pathLst>
              <a:path w="7348070" h="4004161">
                <a:moveTo>
                  <a:pt x="0" y="0"/>
                </a:moveTo>
                <a:lnTo>
                  <a:pt x="7348070" y="0"/>
                </a:lnTo>
                <a:lnTo>
                  <a:pt x="7348070" y="4004161"/>
                </a:lnTo>
                <a:lnTo>
                  <a:pt x="0" y="4004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979" b="-2192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38545" y="4146023"/>
            <a:ext cx="6004403" cy="4032736"/>
          </a:xfrm>
          <a:custGeom>
            <a:avLst/>
            <a:gdLst/>
            <a:ahLst/>
            <a:cxnLst/>
            <a:rect l="l" t="t" r="r" b="b"/>
            <a:pathLst>
              <a:path w="6004403" h="4032736">
                <a:moveTo>
                  <a:pt x="0" y="0"/>
                </a:moveTo>
                <a:lnTo>
                  <a:pt x="6004403" y="0"/>
                </a:lnTo>
                <a:lnTo>
                  <a:pt x="6004403" y="4032736"/>
                </a:lnTo>
                <a:lnTo>
                  <a:pt x="0" y="40327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84" t="-7492" r="-5895" b="-1480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85607" y="4161158"/>
            <a:ext cx="5440493" cy="3989026"/>
          </a:xfrm>
          <a:custGeom>
            <a:avLst/>
            <a:gdLst/>
            <a:ahLst/>
            <a:cxnLst/>
            <a:rect l="l" t="t" r="r" b="b"/>
            <a:pathLst>
              <a:path w="5440493" h="3989026">
                <a:moveTo>
                  <a:pt x="0" y="0"/>
                </a:moveTo>
                <a:lnTo>
                  <a:pt x="5440493" y="0"/>
                </a:lnTo>
                <a:lnTo>
                  <a:pt x="5440493" y="3989026"/>
                </a:lnTo>
                <a:lnTo>
                  <a:pt x="0" y="39890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1077" t="-1519" r="-139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23911" y="321496"/>
            <a:ext cx="4428190" cy="2861086"/>
          </a:xfrm>
          <a:custGeom>
            <a:avLst/>
            <a:gdLst/>
            <a:ahLst/>
            <a:cxnLst/>
            <a:rect l="l" t="t" r="r" b="b"/>
            <a:pathLst>
              <a:path w="4428190" h="2861086">
                <a:moveTo>
                  <a:pt x="0" y="0"/>
                </a:moveTo>
                <a:lnTo>
                  <a:pt x="4428190" y="0"/>
                </a:lnTo>
                <a:lnTo>
                  <a:pt x="4428190" y="2861085"/>
                </a:lnTo>
                <a:lnTo>
                  <a:pt x="0" y="2861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11923" y="389587"/>
            <a:ext cx="4428190" cy="2861086"/>
          </a:xfrm>
          <a:custGeom>
            <a:avLst/>
            <a:gdLst/>
            <a:ahLst/>
            <a:cxnLst/>
            <a:rect l="l" t="t" r="r" b="b"/>
            <a:pathLst>
              <a:path w="4428190" h="2861086">
                <a:moveTo>
                  <a:pt x="0" y="0"/>
                </a:moveTo>
                <a:lnTo>
                  <a:pt x="4428191" y="0"/>
                </a:lnTo>
                <a:lnTo>
                  <a:pt x="4428191" y="2861086"/>
                </a:lnTo>
                <a:lnTo>
                  <a:pt x="0" y="28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59770" y="630313"/>
            <a:ext cx="10644376" cy="215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2"/>
              </a:lnSpc>
            </a:pPr>
            <a:r>
              <a:rPr lang="en-US" sz="4886">
                <a:solidFill>
                  <a:srgbClr val="5A802A"/>
                </a:solidFill>
                <a:latin typeface="Sriracha"/>
                <a:ea typeface="Sriracha"/>
                <a:cs typeface="Sriracha"/>
                <a:sym typeface="Sriracha"/>
              </a:rPr>
              <a:t>ความรู้เกี่ยวกับ</a:t>
            </a:r>
          </a:p>
          <a:p>
            <a:pPr algn="ctr">
              <a:lnSpc>
                <a:spcPts val="6792"/>
              </a:lnSpc>
            </a:pPr>
            <a:r>
              <a:rPr lang="en-US" sz="4886">
                <a:solidFill>
                  <a:srgbClr val="5A802A"/>
                </a:solidFill>
                <a:latin typeface="Sriracha"/>
                <a:ea typeface="Sriracha"/>
                <a:cs typeface="Sriracha"/>
                <a:sym typeface="Sriracha"/>
              </a:rPr>
              <a:t>เงินสวัสดิการการรักษาพยาบาล</a:t>
            </a:r>
          </a:p>
          <a:p>
            <a:pPr algn="ctr">
              <a:lnSpc>
                <a:spcPts val="3595"/>
              </a:lnSpc>
            </a:pPr>
            <a:r>
              <a:rPr lang="en-US" sz="2587">
                <a:solidFill>
                  <a:srgbClr val="5A802A"/>
                </a:solidFill>
                <a:latin typeface="Sriracha"/>
                <a:ea typeface="Sriracha"/>
                <a:cs typeface="Sriracha"/>
                <a:sym typeface="Sriracha"/>
              </a:rPr>
              <a:t>(กรมกิจการผู้สูงอายุ)</a:t>
            </a:r>
          </a:p>
        </p:txBody>
      </p: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6"/>
                </p:tgtEl>
              </p:cBhvr>
            </p:cmd>
            <p:audio>
              <p:cMediaNode vol="100000" showWhenStopped="0">
                <p:cTn id="3"/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5963" y="206398"/>
            <a:ext cx="16363337" cy="679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2.2 รพ.เอกชน กรณีนัดผ่าตัดล่วงหน้าเฉพาะโรคและรพ.ที่กรมบัญชีกลางกำหนด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(1) Thai Diagnosis Related Group (TDRGs) คือ การเหมาจ่ายค่ารักษาพยาบาลประเภทอื่นๆ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(รวมทุกอย่าง) ตามเกณฑ์กลุ่มวินิจฉัยโรคร่วม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ยกเว้น 1.ค่าห้องและค่าอาหาร 2.ค่าอวัยวะเทียมและอุปกรณ์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ในการบำบัดโรค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</a:t>
            </a:r>
            <a:r>
              <a:rPr lang="en-US" sz="3286">
                <a:solidFill>
                  <a:srgbClr val="5A802A"/>
                </a:solidFill>
                <a:latin typeface="Charmonman"/>
                <a:ea typeface="Charmonman"/>
                <a:cs typeface="Charmonman"/>
                <a:sym typeface="Charmonman"/>
              </a:rPr>
              <a:t>(รพ.เอกชนจะได้เงินจาก 1. เบิกกับกรมบัญชีกลางตามเกณฑ์ที่ให้ ได้แก่ 1.ค่าห้องและค่าอาหาร 2.ค่าอวัยวะเทียม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5A802A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               และอุปกรณ์ในการบำบัดโรค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5A802A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           2. ผู้มีสิทธิออกเอง ได้แก่ 1. ส่วนเกินค่าห้องและค่าอาหาร , 2. ส่วนเกินค่าอวัยวะเทียม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5A802A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              และอุปกรณ์ในการบำบัดโรค 3. ค่าธรรมเนียมแพทย์ ค่าธรรมเนียมพิเศษ)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(2) Unbundle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FF3131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>
            <a:hlinkClick r:id="rId3" tooltip="http://mbdb.cgd.go.th/wel/manual/nonmedunder35.pdf"/>
          </p:cNvPr>
          <p:cNvSpPr/>
          <p:nvPr/>
        </p:nvSpPr>
        <p:spPr>
          <a:xfrm>
            <a:off x="9447722" y="614590"/>
            <a:ext cx="1656440" cy="828220"/>
          </a:xfrm>
          <a:custGeom>
            <a:avLst/>
            <a:gdLst/>
            <a:ahLst/>
            <a:cxnLst/>
            <a:rect l="l" t="t" r="r" b="b"/>
            <a:pathLst>
              <a:path w="1656440" h="828220">
                <a:moveTo>
                  <a:pt x="0" y="0"/>
                </a:moveTo>
                <a:lnTo>
                  <a:pt x="1656440" y="0"/>
                </a:lnTo>
                <a:lnTo>
                  <a:pt x="1656440" y="828220"/>
                </a:lnTo>
                <a:lnTo>
                  <a:pt x="0" y="828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0000" b="-100000"/>
            </a:stretch>
          </a:blipFill>
        </p:spPr>
      </p:sp>
      <p:sp>
        <p:nvSpPr>
          <p:cNvPr id="4" name="Freeform 4">
            <a:hlinkClick r:id="rId5" tooltip="https://mbdb.cgd.go.th/wel/manual/nonmedupper35.pdf"/>
          </p:cNvPr>
          <p:cNvSpPr/>
          <p:nvPr/>
        </p:nvSpPr>
        <p:spPr>
          <a:xfrm>
            <a:off x="9687340" y="1615351"/>
            <a:ext cx="1546063" cy="570883"/>
          </a:xfrm>
          <a:custGeom>
            <a:avLst/>
            <a:gdLst/>
            <a:ahLst/>
            <a:cxnLst/>
            <a:rect l="l" t="t" r="r" b="b"/>
            <a:pathLst>
              <a:path w="1546063" h="570883">
                <a:moveTo>
                  <a:pt x="0" y="0"/>
                </a:moveTo>
                <a:lnTo>
                  <a:pt x="1546063" y="0"/>
                </a:lnTo>
                <a:lnTo>
                  <a:pt x="1546063" y="570883"/>
                </a:lnTo>
                <a:lnTo>
                  <a:pt x="0" y="570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11" t="-143278" r="-105811" b="-4327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1183515" y="100532"/>
            <a:ext cx="8264207" cy="268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 u="sng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อัตราตรวจสุขภาพประจำปี </a:t>
            </a:r>
          </a:p>
          <a:p>
            <a:pPr marL="709541" lvl="1" indent="-354770" algn="l">
              <a:lnSpc>
                <a:spcPts val="5455"/>
              </a:lnSpc>
              <a:buFont typeface="Arial"/>
              <a:buChar char="•"/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การตรวจสอบสำหรับผู้ที่มีอายุ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ไม่เกิน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35 ปีบริบูรณ์</a:t>
            </a:r>
          </a:p>
          <a:p>
            <a:pPr marL="709541" lvl="1" indent="-354770" algn="l">
              <a:lnSpc>
                <a:spcPts val="5455"/>
              </a:lnSpc>
              <a:buFont typeface="Arial"/>
              <a:buChar char="•"/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การสตรวจสอบสำหรับผู้ที่มีอายุ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มากกว่า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35 ปีบริบูรณ์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3515" y="2956702"/>
            <a:ext cx="16363337" cy="405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(ส.กรมบัญชีกลาง ด่วนที่สุด ที่ กค 0417/ว177 ลว. 24 พ.ย. 2549 และที่แก้ไขเพิ่มเติม มี 16 หมวด ได้แก่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1 ค่าห้องและค่าอาหาร (ส.กรมบัญชีกลาง ด่วนที่สุด ที่ กค 0422.2/พิเศษ ว2 ลว. 4 ธ.ค.2556)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ผู้ป่วยใน ค่าห้องพิเศษ (21201) 1,000 บาท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ค่าห้องสามัญ (21101)  400 บาท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การนับวันนอน : นับตั้งแต่เวลาที่สถานพยาบาลรับผู้ป่วยเป็นผู้ป่วยใน โดยคิด 24 ขม.เป็น 1 วัน เศษของ ขม.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หากเกิน 6 ชม. ให้คิดเป็น 1 วัน            </a:t>
            </a:r>
          </a:p>
        </p:txBody>
      </p:sp>
      <p:sp>
        <p:nvSpPr>
          <p:cNvPr id="7" name="Freeform 7">
            <a:hlinkClick r:id="rId6" tooltip="https://mbdb.cgd.go.th/wel/searcheqp.jsp"/>
          </p:cNvPr>
          <p:cNvSpPr/>
          <p:nvPr/>
        </p:nvSpPr>
        <p:spPr>
          <a:xfrm>
            <a:off x="9232319" y="6791400"/>
            <a:ext cx="1733531" cy="715265"/>
          </a:xfrm>
          <a:custGeom>
            <a:avLst/>
            <a:gdLst/>
            <a:ahLst/>
            <a:cxnLst/>
            <a:rect l="l" t="t" r="r" b="b"/>
            <a:pathLst>
              <a:path w="1733531" h="715265">
                <a:moveTo>
                  <a:pt x="0" y="0"/>
                </a:moveTo>
                <a:lnTo>
                  <a:pt x="1733531" y="0"/>
                </a:lnTo>
                <a:lnTo>
                  <a:pt x="1733531" y="715265"/>
                </a:lnTo>
                <a:lnTo>
                  <a:pt x="0" y="715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847" r="-6847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TextBox 8"/>
          <p:cNvSpPr txBox="1"/>
          <p:nvPr/>
        </p:nvSpPr>
        <p:spPr>
          <a:xfrm>
            <a:off x="1183515" y="6879509"/>
            <a:ext cx="8048805" cy="6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หมาวดที่ 2 ค่าอวัยวะเทียมและอุปกรณ์ในการบำบัดรักษาโรค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88262" y="7544765"/>
            <a:ext cx="13153841" cy="199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(ส.กรมบัญชีกลาง ด่วนที่สุด ที่ กค 0416.4/ว484 ลว. 21 ธ.ค. 2560) แบ่งเป็น 9 หมวด ได้แก่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หมวดที่ 1 ระบบประสาท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หมวดที่ 2 ตา หู คอ จมูก</a:t>
            </a:r>
          </a:p>
        </p:txBody>
      </p:sp>
      <p:sp>
        <p:nvSpPr>
          <p:cNvPr id="10" name="Freeform 10">
            <a:hlinkClick r:id="rId8" tooltip="https://mbdb.cgd.go.th/wel/searchmed.jsp"/>
          </p:cNvPr>
          <p:cNvSpPr/>
          <p:nvPr/>
        </p:nvSpPr>
        <p:spPr>
          <a:xfrm>
            <a:off x="6108977" y="2151555"/>
            <a:ext cx="1793669" cy="938498"/>
          </a:xfrm>
          <a:custGeom>
            <a:avLst/>
            <a:gdLst/>
            <a:ahLst/>
            <a:cxnLst/>
            <a:rect l="l" t="t" r="r" b="b"/>
            <a:pathLst>
              <a:path w="1793669" h="938498">
                <a:moveTo>
                  <a:pt x="0" y="0"/>
                </a:moveTo>
                <a:lnTo>
                  <a:pt x="1793669" y="0"/>
                </a:lnTo>
                <a:lnTo>
                  <a:pt x="1793669" y="938497"/>
                </a:lnTo>
                <a:lnTo>
                  <a:pt x="0" y="9384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105" b="-10105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TextBox 11"/>
          <p:cNvSpPr txBox="1"/>
          <p:nvPr/>
        </p:nvSpPr>
        <p:spPr>
          <a:xfrm>
            <a:off x="1266053" y="2224334"/>
            <a:ext cx="3762297" cy="13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 u="sng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อัตราค่าบริการสาธารณสุข </a:t>
            </a:r>
          </a:p>
          <a:p>
            <a:pPr algn="l">
              <a:lnSpc>
                <a:spcPts val="5455"/>
              </a:lnSpc>
            </a:pPr>
            <a:endParaRPr lang="en-US" sz="3286" u="sng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5963" y="206398"/>
            <a:ext cx="16363337" cy="199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หมวดที่ 3 ระบบทางเดินหายใจ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หมวดที่ 4 หัวใจและหลอดเลือด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หมวดที่ 5 ทางเดินอาหาร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5963" y="2317342"/>
            <a:ext cx="16363337" cy="817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หมวดที่ 6 ทางเดินปัสสาวะ และสืบพันธุ์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 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หมวดที่ 7 กระดูก ข้อต่อ กล้ามเนื้อ เส้นเอ็น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หมวดที่ 8 วัสดุ/อุปกรณ์ด้านเวชศาสตร์ฟื้นฟู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หมวดที่ 9 อื่นๆ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เบิกจ่ายตรงเท่านั้น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เว้นแต่ค่าฟันเทียมที่เบิกได้ทั้งจ่ายตรงและใบเสร็จ </a:t>
            </a: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การซ่อมแซมอวัยวะเทียมและอุปกรณ์เบิกได้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ตามที่แพทย์ผู้รักษาสั่งซ่อม โดยประหยัดและไม่เกินเกินอัตราตามรายการที่กำหนด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ยกเว้น การซ่อมแซมฟันเทียม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เบิกได้เท่าที่จ่ายจริง แต่ไม่เกินครึ่งหนึ่งของราคาฟันเทียมตามรายการที่กำหนด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หมาวดที่ 3 ค่ายาและสารอาหารทางเส้นเลือด (ส.กรมบัญชีกลาง ด่วนที่สุด ที่ กค 0422.2/ว111 ลว. 24 ก.ย. 2555)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หลักเกณฑ์ - มีคุณสมบัติในการรักษาโรค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ไม่เสริมสวย ไม่ป้องกัน 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- อยู่ในบัญชียาหลักแห่งชาติที่กระทรวงการคลัง/กรมบัญชีกลางได้กำหนดไว้เป็นการเฉพาะ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- ยานอกบัญชียาหลักแห่งชาติ เบิกได้หากแพทย์ผู้รักษาออกหนังสือรับรองระบุเหตุผล A - E                     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5963" y="206398"/>
            <a:ext cx="16363337" cy="1022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ข้อยกเว้น - ยากลุ่มโรคมะเร็งและโลหิตวิทยา     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ยามะเร็ง 20 ชนิด กระทรวงการคลังได้มีหนังสือ ที่ กค 0422.2/ว 33 ลว. 11 เม.ย. 2554 ,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ส.กรมบัญชีกลาง ด่วนที่สุด ที่ กค 0416.2/ว62 ลว. 26 ม.ค. 2566 ,  ว 423 , ว 84, ว 339 ,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ว 531 กำหนดเงื่อนไข เบิกจ่ายตรงเท่านั้น แพทย์ผู้รักษาต้องลงทะเบียนในระบบ OCPA การใช้ยา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ต้องเป็นไปตามเงื่อนไข/ข้อบ่งชี้ที่กำหนด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- ยากลุ่มโรครูมาติก และสะเก็ตเงิน ว166 และ ว623 ยา 8 ชนิด เบิกจ่ายตรง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ห้ามเบิกยาชีววัตถุอื่น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- ยาสมุนไพร และยาแผนไทย ส.กรมบัญชีกลาง ด่วนที่สุด ที่ กค 0422.2/ว262 ลว. 29 ก.ค.2558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1. ตามบัญชียาหลักแห่งชาติ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2. ยาสามัญประจำบ้านแผนโบราณ ตามประกาศ อย.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3. เภสัชตำรับโรงพยาบาล (รพ.ผลิตเอง)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4. ยาที่ปรุงสำหรับผู้ป่วยเฉพาะราย (เจลพริก น้ำมันไพล ยานวด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เบิกได้คนละ 1 รายการ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    ไม่เกิน 1 หลอดหรือขวด/เดือน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- วิตามิน และแร่ธาตุ (ส.กรมบัญชีกลาง ที่ กค 0422.2/ว72 ลว. 28 ก.พ.2555 (เป็นบัญชียาหลัก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แห่งชาติ ขึ้นทะเบียนเป็นยากับ สนง.อย. มีคุณสมบัติในการบำบัดรักษาโรค)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FF3131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5963" y="206398"/>
            <a:ext cx="16363337" cy="954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- กลุ่มยาบรรเทาอาการข้อเสื่อม (ส.กรมบัญชีกลาง ด่วนที่สุด ที่ กค 0422.2/ว83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ลว. 13 ธ.ค.2558 จ่ายตรง แบ่งเป็น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1. ยา กลูโคซามีน ราชวิทยาลับแพทย์ออร์โธปิดิกส์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2. คอนดรอยตินซัลเฟต และไดอะเซอเรน ว.111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4 ค่ายากลับบ้าน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5 ค่าเวชภัณฑ์ที่ไม่ใช่ยา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ผู้ป่วยใน เบิกได้รวมอยู่ใน DRGs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ผู้ป่วยนอก 1.ใช้ใน รพ. เบิกได้ตามที่ รพ.เรียกเก็บ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เว้นแต่รายการที่กรมบัญชีกลางกำหนด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2. นอก รพ. (นำกลับบ้าน) เบิกได้ 4 รายการ คือ (1) สายให้อาหารผ่านรูจมูก (2) ถุงเก็บสิ่งขับถ่าย 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จากลำไส้ (3) สายสวนปัสสาวะ (4) ถุงเก็บปัสสาวะ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3. สารหนืด (กค 0422.2/ว.492 ลว. 4 ธ.ค. 2558)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6 ค่าบริการโลหิตและส่วนประกอบของโลหิต (กค 0416.2/ว393 ลว. 10 ต.ค. 2560)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7 ค่าตรวจวินิจฉัยทางเทคนิคการแพทย์และพยาธิวิทยา (กค 0416.2/ว393 ลว. 10 ต.ค. 2560)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FF3131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>
            <a:hlinkClick r:id="rId3" tooltip="https://pws.cgd.go.th/pwsDocument/includes/download/SurgeryData.pdf"/>
          </p:cNvPr>
          <p:cNvSpPr/>
          <p:nvPr/>
        </p:nvSpPr>
        <p:spPr>
          <a:xfrm>
            <a:off x="14163351" y="4126481"/>
            <a:ext cx="1345936" cy="1345936"/>
          </a:xfrm>
          <a:custGeom>
            <a:avLst/>
            <a:gdLst/>
            <a:ahLst/>
            <a:cxnLst/>
            <a:rect l="l" t="t" r="r" b="b"/>
            <a:pathLst>
              <a:path w="1345936" h="1345936">
                <a:moveTo>
                  <a:pt x="0" y="0"/>
                </a:moveTo>
                <a:lnTo>
                  <a:pt x="1345935" y="0"/>
                </a:lnTo>
                <a:lnTo>
                  <a:pt x="1345935" y="1345936"/>
                </a:lnTo>
                <a:lnTo>
                  <a:pt x="0" y="1345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019369" y="4537649"/>
            <a:ext cx="925805" cy="523600"/>
            <a:chOff x="0" y="0"/>
            <a:chExt cx="886317" cy="501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6317" cy="501268"/>
            </a:xfrm>
            <a:custGeom>
              <a:avLst/>
              <a:gdLst/>
              <a:ahLst/>
              <a:cxnLst/>
              <a:rect l="l" t="t" r="r" b="b"/>
              <a:pathLst>
                <a:path w="886317" h="501268">
                  <a:moveTo>
                    <a:pt x="886317" y="250634"/>
                  </a:moveTo>
                  <a:lnTo>
                    <a:pt x="479917" y="0"/>
                  </a:lnTo>
                  <a:lnTo>
                    <a:pt x="479917" y="203200"/>
                  </a:lnTo>
                  <a:lnTo>
                    <a:pt x="0" y="203200"/>
                  </a:lnTo>
                  <a:lnTo>
                    <a:pt x="0" y="298068"/>
                  </a:lnTo>
                  <a:lnTo>
                    <a:pt x="479917" y="298068"/>
                  </a:lnTo>
                  <a:lnTo>
                    <a:pt x="479917" y="501268"/>
                  </a:lnTo>
                  <a:lnTo>
                    <a:pt x="886317" y="250634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84717" cy="13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>
            <a:hlinkClick r:id="rId5" tooltip="https://mbdb.cgd.go.th/wel/manual/noneqp.pdf"/>
          </p:cNvPr>
          <p:cNvSpPr/>
          <p:nvPr/>
        </p:nvSpPr>
        <p:spPr>
          <a:xfrm>
            <a:off x="8274395" y="2742761"/>
            <a:ext cx="1049922" cy="984753"/>
          </a:xfrm>
          <a:custGeom>
            <a:avLst/>
            <a:gdLst/>
            <a:ahLst/>
            <a:cxnLst/>
            <a:rect l="l" t="t" r="r" b="b"/>
            <a:pathLst>
              <a:path w="1049922" h="984753">
                <a:moveTo>
                  <a:pt x="0" y="0"/>
                </a:moveTo>
                <a:lnTo>
                  <a:pt x="1049922" y="0"/>
                </a:lnTo>
                <a:lnTo>
                  <a:pt x="1049922" y="984753"/>
                </a:lnTo>
                <a:lnTo>
                  <a:pt x="0" y="984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407" t="-39659" r="-63858" b="-94117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8" name="TextBox 8"/>
          <p:cNvSpPr txBox="1"/>
          <p:nvPr/>
        </p:nvSpPr>
        <p:spPr>
          <a:xfrm>
            <a:off x="813298" y="58560"/>
            <a:ext cx="15458647" cy="268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8 ค่าตรวจวินิจฉัยและรักษาทางรังสีรักษา (กค 0416.2/ว376 ลว. 7 ส.ค. 2562 หัวข้อ 8.6 – 8.7,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กค 0416.2/ว422 ลว. 10 ก.ย. 2563 หัวข้อ 8.1 – 8.5)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9 ค่าตรวจวินิจฉัยโดยวิธีพิเศษอื่นๆ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10 ค่าอุปกรณ์ของใช้และเครื่องมือทางการแพทย์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64195" y="2854885"/>
            <a:ext cx="5162413" cy="6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220E08"/>
                </a:solidFill>
                <a:latin typeface="Charmonman"/>
                <a:ea typeface="Charmonman"/>
                <a:cs typeface="Charmonman"/>
                <a:sym typeface="Charmonman"/>
              </a:rPr>
              <a:t>วัสดุสิ้นเปลืองที่เป็นวัสดุทางการแพทย์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526607" y="3000821"/>
            <a:ext cx="849496" cy="481221"/>
            <a:chOff x="0" y="0"/>
            <a:chExt cx="884885" cy="5012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4885" cy="501268"/>
            </a:xfrm>
            <a:custGeom>
              <a:avLst/>
              <a:gdLst/>
              <a:ahLst/>
              <a:cxnLst/>
              <a:rect l="l" t="t" r="r" b="b"/>
              <a:pathLst>
                <a:path w="884885" h="501268">
                  <a:moveTo>
                    <a:pt x="884885" y="250634"/>
                  </a:moveTo>
                  <a:lnTo>
                    <a:pt x="478485" y="0"/>
                  </a:lnTo>
                  <a:lnTo>
                    <a:pt x="478485" y="203200"/>
                  </a:lnTo>
                  <a:lnTo>
                    <a:pt x="0" y="203200"/>
                  </a:lnTo>
                  <a:lnTo>
                    <a:pt x="0" y="298068"/>
                  </a:lnTo>
                  <a:lnTo>
                    <a:pt x="478485" y="298068"/>
                  </a:lnTo>
                  <a:lnTo>
                    <a:pt x="478485" y="501268"/>
                  </a:lnTo>
                  <a:lnTo>
                    <a:pt x="884885" y="250634"/>
                  </a:lnTo>
                  <a:close/>
                </a:path>
              </a:pathLst>
            </a:custGeom>
            <a:solidFill>
              <a:srgbClr val="FACD6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83285" cy="13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13298" y="3748293"/>
            <a:ext cx="12206071" cy="131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11 ค่าทำหัตถการและวิสัญญี เบิกได้ตามที่ รพ.เรียกเก็บ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ยกเว้นหัตถการในห้องผ่าตัด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ค่าบริการ ค่าตรวจวิเคราะห์ (15 หมวด) ต้องลง “รหัส” เบิกตามอัตราที่กำหนด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3298" y="5162550"/>
            <a:ext cx="16363337" cy="337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12 ค่าบริการทางการพยาบาล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 13 ค่าบริการทางทันตกรรม เบิกได้ทั้งจ่ายตรง และใบเสร็จ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หลัก  เป็นการรักษาพยาบาล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ไม่ใช่การเสริมสวย ต้องมีรหัส กรมบัญชีกลาง 5 หลัก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(กค 0431.2/ว246 ลว. 16 มิ.ย. 2559 , กค 0416.2/ว369 ลว.21 ก.ย. 2559) ยกเว้นเกิดอุบัติเหตุต้องมา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จัดฟันเป็นเคสเฉพาะต้องขอเป็นกรณีๆ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5158" y="507961"/>
            <a:ext cx="16363337" cy="337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14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ค่าบริการทางการยภาพบำบัดและทางเวชกรรมฟื้นฟู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</a:p>
          <a:p>
            <a:pPr algn="l">
              <a:lnSpc>
                <a:spcPts val="5455"/>
              </a:lnSpc>
            </a:pP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-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กายภาพบำบัด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เบิกได้ตามที่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รพ.เรียกเก็บ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ยกเว้นกายภาพเวชกรรมฟื้นฟู</a:t>
            </a:r>
            <a:endParaRPr lang="en-US" sz="3286" dirty="0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algn="l">
              <a:lnSpc>
                <a:spcPts val="5455"/>
              </a:lnSpc>
            </a:pP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-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ค่าบริการ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ค่าตรวจวิเคราะห์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(15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)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ต้องลง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“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รหัส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”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เบิกตามอัตราที่กำหนด</a:t>
            </a:r>
            <a:endParaRPr lang="en-US" sz="3286" dirty="0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algn="l">
              <a:lnSpc>
                <a:spcPts val="5455"/>
              </a:lnSpc>
            </a:pP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15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ค่าบริการฝังเข็มและค่าบริการให้การบำบัดชองผู้ประกอบโรคศิลปะอื่น</a:t>
            </a:r>
            <a:endParaRPr lang="en-US" sz="3286" dirty="0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algn="just">
              <a:lnSpc>
                <a:spcPts val="5455"/>
              </a:lnSpc>
            </a:pP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หมวดที่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16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ค่าบริการอื่นๆ</a:t>
            </a:r>
            <a:r>
              <a:rPr lang="en-US" sz="3286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 dirty="0" err="1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ที่ไม่เกี่ยวกับการรักษาพยาบาลโดยตรง</a:t>
            </a:r>
            <a:r>
              <a:rPr lang="en-US" sz="3286" dirty="0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85285" y="675225"/>
            <a:ext cx="870080" cy="8700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C9F6A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648537"/>
            <a:ext cx="13821541" cy="8638463"/>
          </a:xfrm>
          <a:custGeom>
            <a:avLst/>
            <a:gdLst/>
            <a:ahLst/>
            <a:cxnLst/>
            <a:rect l="l" t="t" r="r" b="b"/>
            <a:pathLst>
              <a:path w="13821541" h="8638463">
                <a:moveTo>
                  <a:pt x="0" y="0"/>
                </a:moveTo>
                <a:lnTo>
                  <a:pt x="13821541" y="0"/>
                </a:lnTo>
                <a:lnTo>
                  <a:pt x="13821541" y="8638463"/>
                </a:lnTo>
                <a:lnTo>
                  <a:pt x="0" y="8638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7" name="TextBox 7"/>
          <p:cNvSpPr txBox="1"/>
          <p:nvPr/>
        </p:nvSpPr>
        <p:spPr>
          <a:xfrm>
            <a:off x="463397" y="48069"/>
            <a:ext cx="16363337" cy="62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 dirty="0" err="1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ท่านสามารถเช็ครายละเอียดสิทธิและค่ารักษาพยาบาลได้ที่</a:t>
            </a:r>
            <a:endParaRPr lang="en-US" sz="3286" dirty="0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902" y="403155"/>
            <a:ext cx="14650403" cy="9156502"/>
          </a:xfrm>
          <a:custGeom>
            <a:avLst/>
            <a:gdLst/>
            <a:ahLst/>
            <a:cxnLst/>
            <a:rect l="l" t="t" r="r" b="b"/>
            <a:pathLst>
              <a:path w="14650403" h="9156502">
                <a:moveTo>
                  <a:pt x="0" y="0"/>
                </a:moveTo>
                <a:lnTo>
                  <a:pt x="14650403" y="0"/>
                </a:lnTo>
                <a:lnTo>
                  <a:pt x="14650403" y="9156502"/>
                </a:lnTo>
                <a:lnTo>
                  <a:pt x="0" y="9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8181" y="0"/>
            <a:ext cx="6233308" cy="3676655"/>
          </a:xfrm>
          <a:custGeom>
            <a:avLst/>
            <a:gdLst/>
            <a:ahLst/>
            <a:cxnLst/>
            <a:rect l="l" t="t" r="r" b="b"/>
            <a:pathLst>
              <a:path w="6233308" h="3676655">
                <a:moveTo>
                  <a:pt x="0" y="0"/>
                </a:moveTo>
                <a:lnTo>
                  <a:pt x="6233308" y="0"/>
                </a:lnTo>
                <a:lnTo>
                  <a:pt x="6233308" y="3676655"/>
                </a:lnTo>
                <a:lnTo>
                  <a:pt x="0" y="367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07192" y="5143500"/>
            <a:ext cx="4315286" cy="2416194"/>
          </a:xfrm>
          <a:custGeom>
            <a:avLst/>
            <a:gdLst/>
            <a:ahLst/>
            <a:cxnLst/>
            <a:rect l="l" t="t" r="r" b="b"/>
            <a:pathLst>
              <a:path w="4315286" h="2416194">
                <a:moveTo>
                  <a:pt x="0" y="0"/>
                </a:moveTo>
                <a:lnTo>
                  <a:pt x="4315286" y="0"/>
                </a:lnTo>
                <a:lnTo>
                  <a:pt x="4315286" y="2416194"/>
                </a:lnTo>
                <a:lnTo>
                  <a:pt x="0" y="2416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598" y="596045"/>
            <a:ext cx="15105401" cy="9440876"/>
          </a:xfrm>
          <a:custGeom>
            <a:avLst/>
            <a:gdLst/>
            <a:ahLst/>
            <a:cxnLst/>
            <a:rect l="l" t="t" r="r" b="b"/>
            <a:pathLst>
              <a:path w="15105401" h="9440876">
                <a:moveTo>
                  <a:pt x="0" y="0"/>
                </a:moveTo>
                <a:lnTo>
                  <a:pt x="15105401" y="0"/>
                </a:lnTo>
                <a:lnTo>
                  <a:pt x="15105401" y="9440876"/>
                </a:lnTo>
                <a:lnTo>
                  <a:pt x="0" y="944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04495" y="1495636"/>
            <a:ext cx="2859579" cy="3975097"/>
          </a:xfrm>
          <a:custGeom>
            <a:avLst/>
            <a:gdLst/>
            <a:ahLst/>
            <a:cxnLst/>
            <a:rect l="l" t="t" r="r" b="b"/>
            <a:pathLst>
              <a:path w="2859579" h="3975097">
                <a:moveTo>
                  <a:pt x="0" y="0"/>
                </a:moveTo>
                <a:lnTo>
                  <a:pt x="2859578" y="0"/>
                </a:lnTo>
                <a:lnTo>
                  <a:pt x="2859578" y="3975098"/>
                </a:lnTo>
                <a:lnTo>
                  <a:pt x="0" y="3975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36145" y="5666994"/>
            <a:ext cx="2096380" cy="3397581"/>
          </a:xfrm>
          <a:custGeom>
            <a:avLst/>
            <a:gdLst/>
            <a:ahLst/>
            <a:cxnLst/>
            <a:rect l="l" t="t" r="r" b="b"/>
            <a:pathLst>
              <a:path w="2096380" h="3397581">
                <a:moveTo>
                  <a:pt x="0" y="0"/>
                </a:moveTo>
                <a:lnTo>
                  <a:pt x="2096380" y="0"/>
                </a:lnTo>
                <a:lnTo>
                  <a:pt x="2096380" y="3397581"/>
                </a:lnTo>
                <a:lnTo>
                  <a:pt x="0" y="33975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902368"/>
            <a:chOff x="0" y="0"/>
            <a:chExt cx="24384000" cy="145364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308" b="2308"/>
            <a:stretch>
              <a:fillRect/>
            </a:stretch>
          </p:blipFill>
          <p:spPr>
            <a:xfrm>
              <a:off x="0" y="0"/>
              <a:ext cx="24384000" cy="14536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0179" y="454591"/>
            <a:ext cx="15731855" cy="9832409"/>
          </a:xfrm>
          <a:custGeom>
            <a:avLst/>
            <a:gdLst/>
            <a:ahLst/>
            <a:cxnLst/>
            <a:rect l="l" t="t" r="r" b="b"/>
            <a:pathLst>
              <a:path w="15731855" h="9832409">
                <a:moveTo>
                  <a:pt x="0" y="0"/>
                </a:moveTo>
                <a:lnTo>
                  <a:pt x="15731855" y="0"/>
                </a:lnTo>
                <a:lnTo>
                  <a:pt x="15731855" y="9832409"/>
                </a:lnTo>
                <a:lnTo>
                  <a:pt x="0" y="9832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7DE1447-B1C2-08A5-A15B-01F3344B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CA8FE0C-1755-6E2F-9BFA-1C4B9B337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53621"/>
            <a:ext cx="3624263" cy="362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A7938F1-1625-51B9-A2DD-859FBAB9A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653620"/>
            <a:ext cx="3624263" cy="3624263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9EBE134-4E30-F06D-84E8-E1A4251686EB}"/>
              </a:ext>
            </a:extLst>
          </p:cNvPr>
          <p:cNvSpPr txBox="1"/>
          <p:nvPr/>
        </p:nvSpPr>
        <p:spPr>
          <a:xfrm>
            <a:off x="3048000" y="6277884"/>
            <a:ext cx="552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คู่มือการเบิกสวัสดิการค่ารักษาพยาบาล</a:t>
            </a:r>
            <a:endParaRPr lang="en-GB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7698F48-506D-B0FF-2343-DDA0C6546A2C}"/>
              </a:ext>
            </a:extLst>
          </p:cNvPr>
          <p:cNvSpPr txBox="1"/>
          <p:nvPr/>
        </p:nvSpPr>
        <p:spPr>
          <a:xfrm>
            <a:off x="9906000" y="6277884"/>
            <a:ext cx="552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รวมช่องทางการเช็คอัตรา กฎระเบียบเกี่ยวกับค่ารักษาพยาบาล</a:t>
            </a:r>
            <a:endParaRPr lang="en-GB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2113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81319" y="4271569"/>
            <a:ext cx="8059967" cy="138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</a:pPr>
            <a:r>
              <a:rPr lang="en-US" sz="6095" spc="1219" dirty="0" err="1">
                <a:solidFill>
                  <a:srgbClr val="E6584B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ขอบคุณ</a:t>
            </a:r>
            <a:endParaRPr lang="en-US" sz="6095" spc="1219" dirty="0">
              <a:solidFill>
                <a:srgbClr val="E6584B"/>
              </a:solidFill>
              <a:latin typeface="Le Petit Cochon"/>
              <a:ea typeface="Le Petit Cochon"/>
              <a:cs typeface="Le Petit Cochon"/>
              <a:sym typeface="Le Petit Cochon"/>
            </a:endParaRPr>
          </a:p>
          <a:p>
            <a:pPr algn="ctr">
              <a:lnSpc>
                <a:spcPts val="5242"/>
              </a:lnSpc>
            </a:pPr>
            <a:r>
              <a:rPr lang="en-US" sz="6095" spc="1219" dirty="0" err="1">
                <a:solidFill>
                  <a:srgbClr val="E6584B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สำหรับการรับชม</a:t>
            </a:r>
            <a:endParaRPr lang="en-US" sz="6095" spc="1219" dirty="0">
              <a:solidFill>
                <a:srgbClr val="E6584B"/>
              </a:solidFill>
              <a:latin typeface="Le Petit Cochon"/>
              <a:ea typeface="Le Petit Cochon"/>
              <a:cs typeface="Le Petit Cochon"/>
              <a:sym typeface="Le Petit Cocho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294861">
            <a:off x="-641041" y="-571472"/>
            <a:ext cx="3898066" cy="4108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528735">
            <a:off x="13123424" y="-2671607"/>
            <a:ext cx="7891098" cy="2702431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960214" y="6399844"/>
            <a:ext cx="5809882" cy="588251"/>
          </a:xfrm>
          <a:custGeom>
            <a:avLst/>
            <a:gdLst/>
            <a:ahLst/>
            <a:cxnLst/>
            <a:rect l="l" t="t" r="r" b="b"/>
            <a:pathLst>
              <a:path w="5809882" h="588251">
                <a:moveTo>
                  <a:pt x="0" y="0"/>
                </a:moveTo>
                <a:lnTo>
                  <a:pt x="5809882" y="0"/>
                </a:lnTo>
                <a:lnTo>
                  <a:pt x="5809882" y="588251"/>
                </a:lnTo>
                <a:lnTo>
                  <a:pt x="0" y="58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03979" y="2319377"/>
            <a:ext cx="689524" cy="7072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096574" y="2319377"/>
            <a:ext cx="689524" cy="70720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783006" y="3219125"/>
            <a:ext cx="2798313" cy="4923399"/>
          </a:xfrm>
          <a:custGeom>
            <a:avLst/>
            <a:gdLst/>
            <a:ahLst/>
            <a:cxnLst/>
            <a:rect l="l" t="t" r="r" b="b"/>
            <a:pathLst>
              <a:path w="2798313" h="4923399">
                <a:moveTo>
                  <a:pt x="0" y="0"/>
                </a:moveTo>
                <a:lnTo>
                  <a:pt x="2798313" y="0"/>
                </a:lnTo>
                <a:lnTo>
                  <a:pt x="2798313" y="4923399"/>
                </a:lnTo>
                <a:lnTo>
                  <a:pt x="0" y="492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3103" b="-8647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0955" y="7334244"/>
            <a:ext cx="1704734" cy="35515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35017" y="8764220"/>
            <a:ext cx="6181873" cy="49817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996349" y="8716036"/>
            <a:ext cx="4691149" cy="31419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698245" y="8883943"/>
            <a:ext cx="6509525" cy="23711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778722" y="8764220"/>
            <a:ext cx="5784168" cy="2111221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2935406" y="3371525"/>
            <a:ext cx="3241517" cy="4923399"/>
          </a:xfrm>
          <a:custGeom>
            <a:avLst/>
            <a:gdLst/>
            <a:ahLst/>
            <a:cxnLst/>
            <a:rect l="l" t="t" r="r" b="b"/>
            <a:pathLst>
              <a:path w="3241517" h="4923399">
                <a:moveTo>
                  <a:pt x="0" y="0"/>
                </a:moveTo>
                <a:lnTo>
                  <a:pt x="3241517" y="0"/>
                </a:lnTo>
                <a:lnTo>
                  <a:pt x="3241517" y="4923399"/>
                </a:lnTo>
                <a:lnTo>
                  <a:pt x="0" y="492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5333" b="-864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22358" y="3792637"/>
            <a:ext cx="2952779" cy="4923399"/>
          </a:xfrm>
          <a:custGeom>
            <a:avLst/>
            <a:gdLst/>
            <a:ahLst/>
            <a:cxnLst/>
            <a:rect l="l" t="t" r="r" b="b"/>
            <a:pathLst>
              <a:path w="2952779" h="4923399">
                <a:moveTo>
                  <a:pt x="0" y="0"/>
                </a:moveTo>
                <a:lnTo>
                  <a:pt x="2952780" y="0"/>
                </a:lnTo>
                <a:lnTo>
                  <a:pt x="2952780" y="4923399"/>
                </a:lnTo>
                <a:lnTo>
                  <a:pt x="0" y="4923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1147" r="-1331" b="-8647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74" r="-12674" b="-668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96844" y="8181053"/>
            <a:ext cx="2909926" cy="1926161"/>
          </a:xfrm>
          <a:custGeom>
            <a:avLst/>
            <a:gdLst/>
            <a:ahLst/>
            <a:cxnLst/>
            <a:rect l="l" t="t" r="r" b="b"/>
            <a:pathLst>
              <a:path w="2909926" h="1926161">
                <a:moveTo>
                  <a:pt x="0" y="0"/>
                </a:moveTo>
                <a:lnTo>
                  <a:pt x="2909927" y="0"/>
                </a:lnTo>
                <a:lnTo>
                  <a:pt x="2909927" y="1926161"/>
                </a:lnTo>
                <a:lnTo>
                  <a:pt x="0" y="1926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04" b="-231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0988" y="8181053"/>
            <a:ext cx="2709487" cy="1926161"/>
          </a:xfrm>
          <a:custGeom>
            <a:avLst/>
            <a:gdLst/>
            <a:ahLst/>
            <a:cxnLst/>
            <a:rect l="l" t="t" r="r" b="b"/>
            <a:pathLst>
              <a:path w="2709487" h="1926161">
                <a:moveTo>
                  <a:pt x="0" y="0"/>
                </a:moveTo>
                <a:lnTo>
                  <a:pt x="2709487" y="0"/>
                </a:lnTo>
                <a:lnTo>
                  <a:pt x="2709487" y="1926161"/>
                </a:lnTo>
                <a:lnTo>
                  <a:pt x="0" y="1926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22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0053" y="8472408"/>
            <a:ext cx="1436791" cy="1343451"/>
          </a:xfrm>
          <a:custGeom>
            <a:avLst/>
            <a:gdLst/>
            <a:ahLst/>
            <a:cxnLst/>
            <a:rect l="l" t="t" r="r" b="b"/>
            <a:pathLst>
              <a:path w="1436791" h="1343451">
                <a:moveTo>
                  <a:pt x="0" y="0"/>
                </a:moveTo>
                <a:lnTo>
                  <a:pt x="1436791" y="0"/>
                </a:lnTo>
                <a:lnTo>
                  <a:pt x="1436791" y="1343451"/>
                </a:lnTo>
                <a:lnTo>
                  <a:pt x="0" y="1343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3229" b="-2914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62453" y="8437684"/>
            <a:ext cx="1244129" cy="1343451"/>
          </a:xfrm>
          <a:custGeom>
            <a:avLst/>
            <a:gdLst/>
            <a:ahLst/>
            <a:cxnLst/>
            <a:rect l="l" t="t" r="r" b="b"/>
            <a:pathLst>
              <a:path w="1244129" h="1343451">
                <a:moveTo>
                  <a:pt x="0" y="0"/>
                </a:moveTo>
                <a:lnTo>
                  <a:pt x="1244129" y="0"/>
                </a:lnTo>
                <a:lnTo>
                  <a:pt x="1244129" y="1343451"/>
                </a:lnTo>
                <a:lnTo>
                  <a:pt x="0" y="1343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1749" r="-115340" b="-29146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0949" y="1199084"/>
            <a:ext cx="17757051" cy="7068215"/>
            <a:chOff x="0" y="0"/>
            <a:chExt cx="4676754" cy="1861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76754" cy="1861587"/>
            </a:xfrm>
            <a:custGeom>
              <a:avLst/>
              <a:gdLst/>
              <a:ahLst/>
              <a:cxnLst/>
              <a:rect l="l" t="t" r="r" b="b"/>
              <a:pathLst>
                <a:path w="4676754" h="1861587">
                  <a:moveTo>
                    <a:pt x="22236" y="0"/>
                  </a:moveTo>
                  <a:lnTo>
                    <a:pt x="4654519" y="0"/>
                  </a:lnTo>
                  <a:cubicBezTo>
                    <a:pt x="4660416" y="0"/>
                    <a:pt x="4666072" y="2343"/>
                    <a:pt x="4670242" y="6513"/>
                  </a:cubicBezTo>
                  <a:cubicBezTo>
                    <a:pt x="4674412" y="10683"/>
                    <a:pt x="4676754" y="16338"/>
                    <a:pt x="4676754" y="22236"/>
                  </a:cubicBezTo>
                  <a:lnTo>
                    <a:pt x="4676754" y="1839352"/>
                  </a:lnTo>
                  <a:cubicBezTo>
                    <a:pt x="4676754" y="1845249"/>
                    <a:pt x="4674412" y="1850905"/>
                    <a:pt x="4670242" y="1855075"/>
                  </a:cubicBezTo>
                  <a:cubicBezTo>
                    <a:pt x="4666072" y="1859245"/>
                    <a:pt x="4660416" y="1861587"/>
                    <a:pt x="4654519" y="1861587"/>
                  </a:cubicBezTo>
                  <a:lnTo>
                    <a:pt x="22236" y="1861587"/>
                  </a:lnTo>
                  <a:cubicBezTo>
                    <a:pt x="16338" y="1861587"/>
                    <a:pt x="10683" y="1859245"/>
                    <a:pt x="6513" y="1855075"/>
                  </a:cubicBezTo>
                  <a:cubicBezTo>
                    <a:pt x="2343" y="1850905"/>
                    <a:pt x="0" y="1845249"/>
                    <a:pt x="0" y="1839352"/>
                  </a:cubicBezTo>
                  <a:lnTo>
                    <a:pt x="0" y="22236"/>
                  </a:lnTo>
                  <a:cubicBezTo>
                    <a:pt x="0" y="16338"/>
                    <a:pt x="2343" y="10683"/>
                    <a:pt x="6513" y="6513"/>
                  </a:cubicBezTo>
                  <a:cubicBezTo>
                    <a:pt x="10683" y="2343"/>
                    <a:pt x="16338" y="0"/>
                    <a:pt x="222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676754" cy="1899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67588" y="0"/>
            <a:ext cx="3973738" cy="982597"/>
          </a:xfrm>
          <a:custGeom>
            <a:avLst/>
            <a:gdLst/>
            <a:ahLst/>
            <a:cxnLst/>
            <a:rect l="l" t="t" r="r" b="b"/>
            <a:pathLst>
              <a:path w="3973738" h="982597">
                <a:moveTo>
                  <a:pt x="0" y="0"/>
                </a:moveTo>
                <a:lnTo>
                  <a:pt x="3973738" y="0"/>
                </a:lnTo>
                <a:lnTo>
                  <a:pt x="3973738" y="982597"/>
                </a:lnTo>
                <a:lnTo>
                  <a:pt x="0" y="982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62988" y="1302052"/>
            <a:ext cx="17070152" cy="755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2786" u="sng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ผู้มีสิทธิ </a:t>
            </a: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(พรก.เงินสวัสดิการเกี่ยวกับการรักษาพยาบาล พ.ศ. 2553)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1. ผู้มีสิทธิโดยตรงเพราะเข้ามารับราชการ ได้แก่ </a:t>
            </a:r>
          </a:p>
          <a:p>
            <a:pPr algn="l">
              <a:lnSpc>
                <a:spcPts val="4459"/>
              </a:lnSpc>
            </a:pPr>
            <a:r>
              <a:rPr lang="en-US" sz="26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1.1 ข้าราชการและลูกจ้างประจำซึ่งได้รับเงินเดือนหรือค่าจ้างประจำจากเงินงบประมาณ รายจ่าย งบบุคลากรของกรม 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1.2 ลูกจ้างชาวต่างประเทศซึ่งมีหนังสือสัญญาจ้างที่ได้รับค่าจ้างจากเงินงบประมาณรายจ่าย และสัญญาจ้างนั้นมิได้ระบุเกี่ยวกับค่ารักษาพยาบาลไว้ 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1.3 ผู้ได้รับบำนาญปกติหรือผู้ได้รับบำนาญพิเศษเพราะเหตุทุพพลภาพตามกฎหมายว่าด้วย บำเหน็จบำนาญข้าราชการหรือกฎหมายว่าด้วยกองทุนบำเหน็จบำนาญข้าราชการ </a:t>
            </a:r>
          </a:p>
          <a:p>
            <a:pPr algn="l">
              <a:lnSpc>
                <a:spcPts val="4459"/>
              </a:lnSpc>
            </a:pPr>
            <a:r>
              <a:rPr lang="en-US" sz="26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2. ผู้อาศัยสิทธิ/ครอบครัว ได้แก่ </a:t>
            </a:r>
          </a:p>
          <a:p>
            <a:pPr algn="l">
              <a:lnSpc>
                <a:spcPts val="4459"/>
              </a:lnSpc>
            </a:pPr>
            <a:r>
              <a:rPr lang="en-US" sz="26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2.1 บุตรชอบด้วยกฎหมายของผู้มีสิทธิซึ่งยังไม่บรรลุนิติภาวะ หรือบรรลุนิติภาวะแล้วแต่เป็น คนไร้ความสามารถหรือเสมือนไร้ความสามารถซึ่งอยู่ในความอุปการะเลี้ยงดูของผู้มีสิทธิ แต่ทั้งนี้ ไม่รวมถึง บุตรบุญธรรมหรือบุตรซี่งได้ยกให้เป็นบุตรบุญธรรมของบุคคลอื่น </a:t>
            </a:r>
          </a:p>
          <a:p>
            <a:pPr algn="l">
              <a:lnSpc>
                <a:spcPts val="4459"/>
              </a:lnSpc>
            </a:pPr>
            <a:r>
              <a:rPr lang="en-US" sz="26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2.2 คู่สมรสที่ชอบด้วยกฎหมายของผู้มีสิทธิ </a:t>
            </a:r>
          </a:p>
          <a:p>
            <a:pPr algn="l">
              <a:lnSpc>
                <a:spcPts val="4957"/>
              </a:lnSpc>
            </a:pPr>
            <a:r>
              <a:rPr lang="en-US" sz="29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2.3 บิดาหรือมารดาที่ชอบด้วยกฎหมายของผู้มีสิทธิ</a:t>
            </a:r>
          </a:p>
          <a:p>
            <a:pPr algn="ctr">
              <a:lnSpc>
                <a:spcPts val="5455"/>
              </a:lnSpc>
            </a:pPr>
            <a:endParaRPr lang="en-US" sz="2986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79703" y="220252"/>
            <a:ext cx="4349508" cy="76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44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ความรู้ทั่วไป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74" r="-12674" b="-668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8618" y="286686"/>
            <a:ext cx="16890764" cy="9147763"/>
            <a:chOff x="0" y="0"/>
            <a:chExt cx="4448596" cy="2409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8596" cy="2409287"/>
            </a:xfrm>
            <a:custGeom>
              <a:avLst/>
              <a:gdLst/>
              <a:ahLst/>
              <a:cxnLst/>
              <a:rect l="l" t="t" r="r" b="b"/>
              <a:pathLst>
                <a:path w="4448596" h="2409287">
                  <a:moveTo>
                    <a:pt x="23376" y="0"/>
                  </a:moveTo>
                  <a:lnTo>
                    <a:pt x="4425220" y="0"/>
                  </a:lnTo>
                  <a:cubicBezTo>
                    <a:pt x="4431420" y="0"/>
                    <a:pt x="4437366" y="2463"/>
                    <a:pt x="4441750" y="6847"/>
                  </a:cubicBezTo>
                  <a:cubicBezTo>
                    <a:pt x="4446134" y="11231"/>
                    <a:pt x="4448596" y="17176"/>
                    <a:pt x="4448596" y="23376"/>
                  </a:cubicBezTo>
                  <a:lnTo>
                    <a:pt x="4448596" y="2385912"/>
                  </a:lnTo>
                  <a:cubicBezTo>
                    <a:pt x="4448596" y="2398822"/>
                    <a:pt x="4438131" y="2409287"/>
                    <a:pt x="4425220" y="2409287"/>
                  </a:cubicBezTo>
                  <a:lnTo>
                    <a:pt x="23376" y="2409287"/>
                  </a:lnTo>
                  <a:cubicBezTo>
                    <a:pt x="17176" y="2409287"/>
                    <a:pt x="11231" y="2406825"/>
                    <a:pt x="6847" y="2402441"/>
                  </a:cubicBezTo>
                  <a:cubicBezTo>
                    <a:pt x="2463" y="2398057"/>
                    <a:pt x="0" y="2392111"/>
                    <a:pt x="0" y="2385912"/>
                  </a:cubicBezTo>
                  <a:lnTo>
                    <a:pt x="0" y="23376"/>
                  </a:lnTo>
                  <a:cubicBezTo>
                    <a:pt x="0" y="17176"/>
                    <a:pt x="2463" y="11231"/>
                    <a:pt x="6847" y="6847"/>
                  </a:cubicBezTo>
                  <a:cubicBezTo>
                    <a:pt x="11231" y="2463"/>
                    <a:pt x="17176" y="0"/>
                    <a:pt x="2337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48596" cy="2447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44129" y="6201157"/>
            <a:ext cx="3004134" cy="2405701"/>
          </a:xfrm>
          <a:custGeom>
            <a:avLst/>
            <a:gdLst/>
            <a:ahLst/>
            <a:cxnLst/>
            <a:rect l="l" t="t" r="r" b="b"/>
            <a:pathLst>
              <a:path w="3004134" h="2405701">
                <a:moveTo>
                  <a:pt x="0" y="0"/>
                </a:moveTo>
                <a:lnTo>
                  <a:pt x="3004134" y="0"/>
                </a:lnTo>
                <a:lnTo>
                  <a:pt x="3004134" y="2405701"/>
                </a:lnTo>
                <a:lnTo>
                  <a:pt x="0" y="2405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30660" y="6349892"/>
            <a:ext cx="2450952" cy="2450952"/>
          </a:xfrm>
          <a:custGeom>
            <a:avLst/>
            <a:gdLst/>
            <a:ahLst/>
            <a:cxnLst/>
            <a:rect l="l" t="t" r="r" b="b"/>
            <a:pathLst>
              <a:path w="2450952" h="2450952">
                <a:moveTo>
                  <a:pt x="0" y="0"/>
                </a:moveTo>
                <a:lnTo>
                  <a:pt x="2450952" y="0"/>
                </a:lnTo>
                <a:lnTo>
                  <a:pt x="2450952" y="2450952"/>
                </a:lnTo>
                <a:lnTo>
                  <a:pt x="0" y="2450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65585" y="6349892"/>
            <a:ext cx="2765075" cy="2450952"/>
          </a:xfrm>
          <a:custGeom>
            <a:avLst/>
            <a:gdLst/>
            <a:ahLst/>
            <a:cxnLst/>
            <a:rect l="l" t="t" r="r" b="b"/>
            <a:pathLst>
              <a:path w="2765075" h="2450952">
                <a:moveTo>
                  <a:pt x="0" y="0"/>
                </a:moveTo>
                <a:lnTo>
                  <a:pt x="2765075" y="0"/>
                </a:lnTo>
                <a:lnTo>
                  <a:pt x="2765075" y="2450952"/>
                </a:lnTo>
                <a:lnTo>
                  <a:pt x="0" y="2450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52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426560"/>
            <a:ext cx="16230600" cy="765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2786" u="sng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ประเภทผู้ป่วย 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“ผู้ป่วยใน” หมายความว่า ผู้เข้ารับการรักษาพยาบาลต้องพักรักษาตัวในสถานพยาบาล (พักรักษาที่โรงพยาบาลเป็นระยะเวลามากกว่า 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6 ชั่วโมงเป็นต้นไป ตามคำสั่งแพทย์)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“ผู้ป่วยนอก” หมายความว่า ผู้เข้ารับการรักษาพยาบาลไม่ได้พักค้างในสถานพยาบาล (ตรวจ และ รับยาแล้วให้กลับบ้านได้)</a:t>
            </a:r>
          </a:p>
          <a:p>
            <a:pPr algn="l">
              <a:lnSpc>
                <a:spcPts val="4625"/>
              </a:lnSpc>
            </a:pPr>
            <a:r>
              <a:rPr lang="en-US" sz="2786" u="sng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สิทธิประโยชน์</a:t>
            </a: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ได้แก่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-การตรวจสุขภาพประจำปี</a:t>
            </a:r>
            <a:r>
              <a:rPr lang="en-US" sz="2786">
                <a:solidFill>
                  <a:srgbClr val="FF3131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เฉพาะผู้มีสิทธิโดยตรง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-การบาดเจ็บและการป่วยด้วยโรคในทุกกรณี </a:t>
            </a:r>
            <a:r>
              <a:rPr lang="en-US" sz="2786">
                <a:solidFill>
                  <a:srgbClr val="FF3131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ไม่รวมถึงการเสริมความงาม (ไม่คำนึงถึงสาเหตุของการเจ็บป่วย)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</a:t>
            </a:r>
            <a:r>
              <a:rPr lang="en-US" sz="2786">
                <a:solidFill>
                  <a:srgbClr val="A6A6A6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-การเสริมสร้างสุขภาพและการป้องกันโรค ยังไม่อยู่ในสิทธิประโยชน์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-สามารถเข้ารับการรักษาพยาบาลในโรงพยาบาลของรัฐได้ทุกแห่ง/ครั้งก็ได้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   -สามารถเข้ารับการรักษาพยาบาลในโรงพยาบาลเอกชนได้ตามเงื่อนไข</a:t>
            </a:r>
          </a:p>
          <a:p>
            <a:pPr algn="l">
              <a:lnSpc>
                <a:spcPts val="4625"/>
              </a:lnSpc>
            </a:pPr>
            <a:endParaRPr lang="en-US" sz="2786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  <a:p>
            <a:pPr algn="l">
              <a:lnSpc>
                <a:spcPts val="4957"/>
              </a:lnSpc>
            </a:pPr>
            <a:endParaRPr lang="en-US" sz="2786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  <a:p>
            <a:pPr algn="ctr">
              <a:lnSpc>
                <a:spcPts val="5455"/>
              </a:lnSpc>
            </a:pPr>
            <a:endParaRPr lang="en-US" sz="2786">
              <a:solidFill>
                <a:srgbClr val="000000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4129" y="8848469"/>
            <a:ext cx="2555151" cy="40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  <a:spcBef>
                <a:spcPct val="0"/>
              </a:spcBef>
            </a:pPr>
            <a:r>
              <a:rPr lang="en-US" sz="301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ผู้ป่วยใน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24509" y="8896094"/>
            <a:ext cx="2555151" cy="40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  <a:spcBef>
                <a:spcPct val="0"/>
              </a:spcBef>
            </a:pPr>
            <a:r>
              <a:rPr lang="en-US" sz="3010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ผู้ป่วยนอก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324" r="-163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02613" y="0"/>
            <a:ext cx="3682774" cy="910650"/>
          </a:xfrm>
          <a:custGeom>
            <a:avLst/>
            <a:gdLst/>
            <a:ahLst/>
            <a:cxnLst/>
            <a:rect l="l" t="t" r="r" b="b"/>
            <a:pathLst>
              <a:path w="3682774" h="910650">
                <a:moveTo>
                  <a:pt x="0" y="0"/>
                </a:moveTo>
                <a:lnTo>
                  <a:pt x="3682774" y="0"/>
                </a:lnTo>
                <a:lnTo>
                  <a:pt x="3682774" y="910650"/>
                </a:lnTo>
                <a:lnTo>
                  <a:pt x="0" y="91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72739"/>
            <a:ext cx="15986132" cy="818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2786" u="sng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การเตรียมความพร้อมก่อนใช้สิทธิเบิกจ่ายตรงค่ารักษาพยาบาล (</a:t>
            </a: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ส.กรมบัญชีกลาง ด่วนที่สุด ที่ กค 0416.3/ ว 65 ลว. 26 ม.ค. 2565 และ ด่วนที่สุด ที่ กค 0422/ว 376 ลว. 30 ก.ย. 2553)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1.ให้ผู้มีสิทธิมีหน้าที่รายงานข้อมูลเกี่ยวกับตนเอง และบุคคลในครอบครัว ต่อส่วนราชการต้นสังกัดภายในระยะเวลา 15 วัน นับแต่วันที่บรรจุเข้ารับราชการ หรือวันที่ข้อมูลมีการเปลี่ยนแปลง โดยกรอกข้อมูลในแบบคำขอเพิ่ม/ปรับปรุงข้อมูลในฐานข้อมูลบุคลากรภาครัฐ (แบบ 7127) ลงลายมือชื่อรับรองความถูกต้องและแนบเอกสารประกอบการพิจารณา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2. นายทะเบียนบุคลากรภาครัฐ และนายทะเบียนบำเหน็จบำนาญ ดำเนินการการตรวจสอบเอกสารหลักฐาน 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และบันทึกข้อมูลในระบบทะเบียนประวัติ ผ่านระบบ Digital Pension ภายใน 15 วัน นับถัดจากวันที่ได้รับข้อมูลถูกต้องและครบถ้วน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3. กรมบัญชีกลาง ทำการประมวลผลเพื่อขึ้นสิทธิ ทุกวันอังคาร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4. ตรวจสอบสิทธิ ที่  </a:t>
            </a: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  <a:hlinkClick r:id="rId5" tooltip="http://www.cgd.go.th"/>
              </a:rPr>
              <a:t>www.cgd.go.th</a:t>
            </a: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หรือ  Mobile App CGDiHealthCare</a:t>
            </a:r>
          </a:p>
          <a:p>
            <a:pPr algn="l">
              <a:lnSpc>
                <a:spcPts val="4625"/>
              </a:lnSpc>
            </a:pPr>
            <a:r>
              <a:rPr lang="en-US" sz="27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5. การใช้สิทธิจ่ายตรง ผู้ป่วยรายใหม่อาจมีขั้นตอนการลงทะเบียนเพื่อออกบัตรประจำตัวผู้ป่วย หรือการตรวจสอบสิทธิก่อนการเข้ารับการรักษาพยาบาลในเบื้องต้น</a:t>
            </a:r>
          </a:p>
          <a:p>
            <a:pPr algn="ctr">
              <a:lnSpc>
                <a:spcPts val="5455"/>
              </a:lnSpc>
            </a:pPr>
            <a:endParaRPr lang="en-US" sz="2786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02613" y="31290"/>
            <a:ext cx="4349508" cy="76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4486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ผู้ใช้สิทธิ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32683" y="6901059"/>
            <a:ext cx="4206055" cy="41009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19010" y="8299244"/>
            <a:ext cx="2424759" cy="179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2786" u="sng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  <a:hlinkClick r:id="rId7" tooltip="https://mbdb.cgd.go.th/wel/"/>
              </a:rPr>
              <a:t>คลิ๊กเพื่อตรวจสอบสิทธิ </a:t>
            </a:r>
          </a:p>
          <a:p>
            <a:pPr algn="ctr">
              <a:lnSpc>
                <a:spcPts val="5455"/>
              </a:lnSpc>
            </a:pPr>
            <a:endParaRPr lang="en-US" sz="2786" u="sng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  <a:hlinkClick r:id="rId7" tooltip="https://mbdb.cgd.go.th/wel/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324" r="-163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6243" y="1423389"/>
            <a:ext cx="4115146" cy="3086360"/>
          </a:xfrm>
          <a:custGeom>
            <a:avLst/>
            <a:gdLst/>
            <a:ahLst/>
            <a:cxnLst/>
            <a:rect l="l" t="t" r="r" b="b"/>
            <a:pathLst>
              <a:path w="4115146" h="3086360">
                <a:moveTo>
                  <a:pt x="0" y="0"/>
                </a:moveTo>
                <a:lnTo>
                  <a:pt x="4115146" y="0"/>
                </a:lnTo>
                <a:lnTo>
                  <a:pt x="4115146" y="3086359"/>
                </a:lnTo>
                <a:lnTo>
                  <a:pt x="0" y="30863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3094" y="1423389"/>
            <a:ext cx="4158336" cy="3086360"/>
          </a:xfrm>
          <a:custGeom>
            <a:avLst/>
            <a:gdLst/>
            <a:ahLst/>
            <a:cxnLst/>
            <a:rect l="l" t="t" r="r" b="b"/>
            <a:pathLst>
              <a:path w="4158336" h="3086360">
                <a:moveTo>
                  <a:pt x="0" y="0"/>
                </a:moveTo>
                <a:lnTo>
                  <a:pt x="4158336" y="0"/>
                </a:lnTo>
                <a:lnTo>
                  <a:pt x="4158336" y="3086359"/>
                </a:lnTo>
                <a:lnTo>
                  <a:pt x="0" y="3086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23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42864" y="341107"/>
            <a:ext cx="16957133" cy="138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9"/>
              </a:lnSpc>
            </a:pPr>
            <a:r>
              <a:rPr lang="en-US" sz="3186" u="sng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 วิธีการใช้สิทธิเบิกจ่ายตรงเงินสวัสดิการรักษาพยาบาลข้าราชการ ประเภทผู้ป่วยนอก โดยใช้ App เป๋าตัง </a:t>
            </a:r>
          </a:p>
          <a:p>
            <a:pPr algn="ctr">
              <a:lnSpc>
                <a:spcPts val="6119"/>
              </a:lnSpc>
            </a:pPr>
            <a:endParaRPr lang="en-US" sz="3186" u="sng">
              <a:solidFill>
                <a:srgbClr val="000000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583380" y="1423389"/>
            <a:ext cx="3852512" cy="3293861"/>
          </a:xfrm>
          <a:custGeom>
            <a:avLst/>
            <a:gdLst/>
            <a:ahLst/>
            <a:cxnLst/>
            <a:rect l="l" t="t" r="r" b="b"/>
            <a:pathLst>
              <a:path w="3852512" h="3293861">
                <a:moveTo>
                  <a:pt x="0" y="0"/>
                </a:moveTo>
                <a:lnTo>
                  <a:pt x="3852512" y="0"/>
                </a:lnTo>
                <a:lnTo>
                  <a:pt x="3852512" y="3293861"/>
                </a:lnTo>
                <a:lnTo>
                  <a:pt x="0" y="3293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7842" y="1547287"/>
            <a:ext cx="4238297" cy="3046064"/>
          </a:xfrm>
          <a:custGeom>
            <a:avLst/>
            <a:gdLst/>
            <a:ahLst/>
            <a:cxnLst/>
            <a:rect l="l" t="t" r="r" b="b"/>
            <a:pathLst>
              <a:path w="4238297" h="3046064">
                <a:moveTo>
                  <a:pt x="0" y="0"/>
                </a:moveTo>
                <a:lnTo>
                  <a:pt x="4238297" y="0"/>
                </a:lnTo>
                <a:lnTo>
                  <a:pt x="4238297" y="3046064"/>
                </a:lnTo>
                <a:lnTo>
                  <a:pt x="0" y="304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93" b="-179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2864" y="5143500"/>
            <a:ext cx="3958525" cy="3253188"/>
          </a:xfrm>
          <a:custGeom>
            <a:avLst/>
            <a:gdLst/>
            <a:ahLst/>
            <a:cxnLst/>
            <a:rect l="l" t="t" r="r" b="b"/>
            <a:pathLst>
              <a:path w="3958525" h="3253188">
                <a:moveTo>
                  <a:pt x="0" y="0"/>
                </a:moveTo>
                <a:lnTo>
                  <a:pt x="3958525" y="0"/>
                </a:lnTo>
                <a:lnTo>
                  <a:pt x="3958525" y="3253188"/>
                </a:lnTo>
                <a:lnTo>
                  <a:pt x="0" y="3253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3101" y="5272713"/>
            <a:ext cx="3818322" cy="3123975"/>
          </a:xfrm>
          <a:custGeom>
            <a:avLst/>
            <a:gdLst/>
            <a:ahLst/>
            <a:cxnLst/>
            <a:rect l="l" t="t" r="r" b="b"/>
            <a:pathLst>
              <a:path w="3818322" h="3123975">
                <a:moveTo>
                  <a:pt x="0" y="0"/>
                </a:moveTo>
                <a:lnTo>
                  <a:pt x="3818322" y="0"/>
                </a:lnTo>
                <a:lnTo>
                  <a:pt x="3818322" y="3123975"/>
                </a:lnTo>
                <a:lnTo>
                  <a:pt x="0" y="3123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57" r="-215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02405" y="5391130"/>
            <a:ext cx="4214462" cy="2887141"/>
          </a:xfrm>
          <a:custGeom>
            <a:avLst/>
            <a:gdLst/>
            <a:ahLst/>
            <a:cxnLst/>
            <a:rect l="l" t="t" r="r" b="b"/>
            <a:pathLst>
              <a:path w="4214462" h="2887141">
                <a:moveTo>
                  <a:pt x="0" y="0"/>
                </a:moveTo>
                <a:lnTo>
                  <a:pt x="4214462" y="0"/>
                </a:lnTo>
                <a:lnTo>
                  <a:pt x="4214462" y="2887141"/>
                </a:lnTo>
                <a:lnTo>
                  <a:pt x="0" y="2887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91" r="-1068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65913" y="5748309"/>
            <a:ext cx="3902155" cy="2529962"/>
          </a:xfrm>
          <a:custGeom>
            <a:avLst/>
            <a:gdLst/>
            <a:ahLst/>
            <a:cxnLst/>
            <a:rect l="l" t="t" r="r" b="b"/>
            <a:pathLst>
              <a:path w="3902155" h="2529962">
                <a:moveTo>
                  <a:pt x="0" y="0"/>
                </a:moveTo>
                <a:lnTo>
                  <a:pt x="3902155" y="0"/>
                </a:lnTo>
                <a:lnTo>
                  <a:pt x="3902155" y="2529962"/>
                </a:lnTo>
                <a:lnTo>
                  <a:pt x="0" y="2529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07" r="-11580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6324" r="-16324"/>
            </a:stretch>
          </a:blipFill>
        </p:spPr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324" r="-16324"/>
            </a:stretch>
          </a:blipFill>
        </p:spPr>
      </p:sp>
      <p:sp>
        <p:nvSpPr>
          <p:cNvPr id="3" name="Freeform 3">
            <a:hlinkClick r:id="rId3" tooltip="http://fid101.ldd.go.th/Portals/0/xBlog/uploads/2021/10/6/Inv11_2-5.pdf"/>
          </p:cNvPr>
          <p:cNvSpPr/>
          <p:nvPr/>
        </p:nvSpPr>
        <p:spPr>
          <a:xfrm>
            <a:off x="16016436" y="4500815"/>
            <a:ext cx="2138408" cy="620282"/>
          </a:xfrm>
          <a:custGeom>
            <a:avLst/>
            <a:gdLst/>
            <a:ahLst/>
            <a:cxnLst/>
            <a:rect l="l" t="t" r="r" b="b"/>
            <a:pathLst>
              <a:path w="2138408" h="620282">
                <a:moveTo>
                  <a:pt x="0" y="0"/>
                </a:moveTo>
                <a:lnTo>
                  <a:pt x="2138408" y="0"/>
                </a:lnTo>
                <a:lnTo>
                  <a:pt x="2138408" y="620282"/>
                </a:lnTo>
                <a:lnTo>
                  <a:pt x="0" y="620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7116" r="-68666" b="-18427"/>
            </a:stretch>
          </a:blipFill>
        </p:spPr>
      </p:sp>
      <p:sp>
        <p:nvSpPr>
          <p:cNvPr id="4" name="Freeform 4">
            <a:hlinkClick r:id="rId5" tooltip="http://fid101.ldd.go.th/Portals/0/xBlog/uploads/2021/10/6/Inv11_2-4.pdf"/>
          </p:cNvPr>
          <p:cNvSpPr/>
          <p:nvPr/>
        </p:nvSpPr>
        <p:spPr>
          <a:xfrm>
            <a:off x="15947082" y="3539361"/>
            <a:ext cx="2340918" cy="751904"/>
          </a:xfrm>
          <a:custGeom>
            <a:avLst/>
            <a:gdLst/>
            <a:ahLst/>
            <a:cxnLst/>
            <a:rect l="l" t="t" r="r" b="b"/>
            <a:pathLst>
              <a:path w="2340918" h="751904">
                <a:moveTo>
                  <a:pt x="0" y="0"/>
                </a:moveTo>
                <a:lnTo>
                  <a:pt x="2340918" y="0"/>
                </a:lnTo>
                <a:lnTo>
                  <a:pt x="2340918" y="751904"/>
                </a:lnTo>
                <a:lnTo>
                  <a:pt x="0" y="751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0" t="-233198" b="-133198"/>
            </a:stretch>
          </a:blipFill>
        </p:spPr>
      </p:sp>
      <p:sp>
        <p:nvSpPr>
          <p:cNvPr id="5" name="Freeform 5">
            <a:hlinkClick r:id="rId6" tooltip="http://fid101.ldd.go.th/LinkClick.aspx?fileticket=zRaVFNKM7ok%3d&amp;portalid=0"/>
          </p:cNvPr>
          <p:cNvSpPr/>
          <p:nvPr/>
        </p:nvSpPr>
        <p:spPr>
          <a:xfrm>
            <a:off x="15947082" y="1875870"/>
            <a:ext cx="2180461" cy="714906"/>
          </a:xfrm>
          <a:custGeom>
            <a:avLst/>
            <a:gdLst/>
            <a:ahLst/>
            <a:cxnLst/>
            <a:rect l="l" t="t" r="r" b="b"/>
            <a:pathLst>
              <a:path w="2180461" h="714906">
                <a:moveTo>
                  <a:pt x="0" y="0"/>
                </a:moveTo>
                <a:lnTo>
                  <a:pt x="2180461" y="0"/>
                </a:lnTo>
                <a:lnTo>
                  <a:pt x="2180461" y="714906"/>
                </a:lnTo>
                <a:lnTo>
                  <a:pt x="0" y="714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0" t="-128455" b="-228455"/>
            </a:stretch>
          </a:blipFill>
        </p:spPr>
      </p:sp>
      <p:sp>
        <p:nvSpPr>
          <p:cNvPr id="6" name="Freeform 6">
            <a:hlinkClick r:id="rId7" tooltip="http://fid101.ldd.go.th/Portals/0/%E0%B8%81%E0%B8%A5%E0%B8%B8%E0%B9%88%E0%B8%A1%E0%B8%95%E0%B8%A3%E0%B8%A7%E0%B8%88%E0%B8%AA%E0%B8%AD%E0%B8%9A%E0%B9%83%E0%B8%9A%E0%B8%AA%E0%B8%B3%E0%B8%84%E0%B8%B1%E0%B8%8D/file/%E0%B8%84%E0%B8%B3%E0%B8%82%E0%B8%AD%E0%B8%AB%E0%B8%99%E0%B8%B1%E0%B8%87%E0%B8%AA%E0%B8%B7%E0%B8%AD%E0%B8%A3%E0%B8%B1%E0%B8%9A%E0%B8%A3%E0%B8%AD%E0%B8%87%E0%B8%81%E0%B8%B2%E0%B8%A3%E0%B8%A1%E0%B8%B5%E0%B8%AA%E0%B8%B4%E0%B8%97%E0%B8%98%E0%B8%B4%E0%B8%A3%E0%B8%B1%E0%B8%9A%E0%B9%80%E0%B8%87%E0%B8%B4%E0%B8%99%E0%B8%84%E0%B9%88%E0%B8%B2%E0%B8%A3%E0%B8%B1%E0%B8%81%E0%B8%A9%E0%B8%B2%E0%B8%9E%E0%B8%A2%E0%B8%B2%E0%B8%9A%E0%B8%B2%E0%B8%A5.pdf?ver=2016-02-17-092415-247"/>
          </p:cNvPr>
          <p:cNvSpPr/>
          <p:nvPr/>
        </p:nvSpPr>
        <p:spPr>
          <a:xfrm>
            <a:off x="15947082" y="2731983"/>
            <a:ext cx="2207762" cy="672416"/>
          </a:xfrm>
          <a:custGeom>
            <a:avLst/>
            <a:gdLst/>
            <a:ahLst/>
            <a:cxnLst/>
            <a:rect l="l" t="t" r="r" b="b"/>
            <a:pathLst>
              <a:path w="2207762" h="672416">
                <a:moveTo>
                  <a:pt x="0" y="0"/>
                </a:moveTo>
                <a:lnTo>
                  <a:pt x="2207762" y="0"/>
                </a:lnTo>
                <a:lnTo>
                  <a:pt x="2207762" y="672416"/>
                </a:lnTo>
                <a:lnTo>
                  <a:pt x="0" y="67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9227" r="-98767" b="-13960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1318" y="296786"/>
            <a:ext cx="11596548" cy="136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</a:pPr>
            <a:r>
              <a:rPr lang="en-US" sz="3314">
                <a:solidFill>
                  <a:srgbClr val="000000"/>
                </a:solidFill>
                <a:latin typeface="Sriracha"/>
                <a:ea typeface="Sriracha"/>
                <a:cs typeface="Sriracha"/>
                <a:sym typeface="Sriracha"/>
              </a:rPr>
              <a:t>แบบฟอร์มต่างๆ</a:t>
            </a:r>
          </a:p>
          <a:p>
            <a:pPr marL="749867" lvl="1" indent="-374933" algn="just">
              <a:lnSpc>
                <a:spcPts val="5765"/>
              </a:lnSpc>
              <a:buAutoNum type="arabicPeriod"/>
            </a:pPr>
            <a:r>
              <a:rPr lang="en-US" sz="3473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แบบฟอร์มใบเบิกเงินสวัสดิการเกี่ยวกับการรักษาพยาบาล (แบบ 7131)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0994" y="3501663"/>
            <a:ext cx="13345253" cy="63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8"/>
              </a:lnSpc>
            </a:pPr>
            <a:r>
              <a:rPr lang="en-US" sz="327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4. </a:t>
            </a:r>
            <a:r>
              <a:rPr lang="en-US" sz="327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  <a:hlinkClick r:id="rId5" tooltip="http://fid101.ldd.go.th/Portals/0/xBlog/uploads/2021/10/6/Inv11_2-4.pdf"/>
              </a:rPr>
              <a:t>แบบฟอร์มหนังสือแจ้งใช้สิทธิเบิกเงินสวัสดิการเกี่ยวกับค่ารักษาพยาบาล (แบบ 7132)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54390"/>
            <a:ext cx="14310956" cy="63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3"/>
              </a:lnSpc>
            </a:pPr>
            <a:r>
              <a:rPr lang="en-US" sz="3273">
                <a:solidFill>
                  <a:srgbClr val="3D4F2B"/>
                </a:solidFill>
                <a:latin typeface="Charmonman"/>
                <a:ea typeface="Charmonman"/>
                <a:cs typeface="Charmonman"/>
                <a:sym typeface="Charmonman"/>
              </a:rPr>
              <a:t>2. </a:t>
            </a:r>
            <a:r>
              <a:rPr lang="en-US" sz="3273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  <a:hlinkClick r:id="rId6" tooltip="http://fid101.ldd.go.th/LinkClick.aspx?fileticket=zRaVFNKM7ok%3d&amp;portalid=0"/>
              </a:rPr>
              <a:t>แบบฟอร์มใบรับรองรายการยาและอวัยวะเทียมที่ไม่มีจำหน่ายในสถานพยาบาล (แบบ 7135)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9650" y="2678026"/>
            <a:ext cx="12222950" cy="63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33"/>
              </a:lnSpc>
            </a:pPr>
            <a:r>
              <a:rPr lang="en-US" sz="3273">
                <a:solidFill>
                  <a:srgbClr val="3D4F2B"/>
                </a:solidFill>
                <a:latin typeface="Charmonman"/>
                <a:ea typeface="Charmonman"/>
                <a:cs typeface="Charmonman"/>
                <a:sym typeface="Charmonman"/>
              </a:rPr>
              <a:t>3. </a:t>
            </a:r>
            <a:r>
              <a:rPr lang="en-US" sz="3273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  <a:hlinkClick r:id="rId7" tooltip="http://fid101.ldd.go.th/Portals/0/%E0%B8%81%E0%B8%A5%E0%B8%B8%E0%B9%88%E0%B8%A1%E0%B8%95%E0%B8%A3%E0%B8%A7%E0%B8%88%E0%B8%AA%E0%B8%AD%E0%B8%9A%E0%B9%83%E0%B8%9A%E0%B8%AA%E0%B8%B3%E0%B8%84%E0%B8%B1%E0%B8%8D/file/%E0%B8%84%E0%B8%B3%E0%B8%82%E0%B8%AD%E0%B8%AB%E0%B8%99%E0%B8%B1%E0%B8%87%E0%B8%AA%E0%B8%B7%E0%B8%AD%E0%B8%A3%E0%B8%B1%E0%B8%9A%E0%B8%A3%E0%B8%AD%E0%B8%87%E0%B8%81%E0%B8%B2%E0%B8%A3%E0%B8%A1%E0%B8%B5%E0%B8%AA%E0%B8%B4%E0%B8%97%E0%B8%98%E0%B8%B4%E0%B8%A3%E0%B8%B1%E0%B8%9A%E0%B9%80%E0%B8%87%E0%B8%B4%E0%B8%99%E0%B8%84%E0%B9%88%E0%B8%B2%E0%B8%A3%E0%B8%B1%E0%B8%81%E0%B8%A9%E0%B8%B2%E0%B8%9E%E0%B8%A2%E0%B8%B2%E0%B8%9A%E0%B8%B2%E0%B8%A5.pdf?ver=2016-02-17-092415-247"/>
              </a:rPr>
              <a:t>แบบฟอร์มคำขอหนังสือรับรองการมีสิทธิรับเงินค่ารักษาพยาบาล (แบบ 7129)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419" y="4443689"/>
            <a:ext cx="15615960" cy="63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3"/>
              </a:lnSpc>
            </a:pPr>
            <a:r>
              <a:rPr lang="en-US" sz="3273">
                <a:solidFill>
                  <a:srgbClr val="3D4F2B"/>
                </a:solidFill>
                <a:latin typeface="Charmonman"/>
                <a:ea typeface="Charmonman"/>
                <a:cs typeface="Charmonman"/>
                <a:sym typeface="Charmonman"/>
              </a:rPr>
              <a:t>5. </a:t>
            </a:r>
            <a:r>
              <a:rPr lang="en-US" sz="3273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  <a:hlinkClick r:id="rId3" tooltip="http://fid101.ldd.go.th/Portals/0/xBlog/uploads/2021/10/6/Inv11_2-5.pdf"/>
              </a:rPr>
              <a:t>แบบฟอร์มหนังสือตอบรับการแจ้งการใช้สิทธิเบิกเงินสวัสดิการเกี่ยวกับค่ารักษาพยาบาล (แบบ 7133)</a:t>
            </a:r>
          </a:p>
        </p:txBody>
      </p:sp>
      <p:sp>
        <p:nvSpPr>
          <p:cNvPr id="12" name="Freeform 12">
            <a:hlinkClick r:id="rId8" tooltip="http://fid101.ldd.go.th/Portals/0/xBlog/uploads/2022/9/13/Inv11_2-1-7131.pdf"/>
          </p:cNvPr>
          <p:cNvSpPr/>
          <p:nvPr/>
        </p:nvSpPr>
        <p:spPr>
          <a:xfrm>
            <a:off x="16016436" y="845400"/>
            <a:ext cx="2138408" cy="820920"/>
          </a:xfrm>
          <a:custGeom>
            <a:avLst/>
            <a:gdLst/>
            <a:ahLst/>
            <a:cxnLst/>
            <a:rect l="l" t="t" r="r" b="b"/>
            <a:pathLst>
              <a:path w="2138408" h="820920">
                <a:moveTo>
                  <a:pt x="0" y="0"/>
                </a:moveTo>
                <a:lnTo>
                  <a:pt x="2138408" y="0"/>
                </a:lnTo>
                <a:lnTo>
                  <a:pt x="2138408" y="820920"/>
                </a:lnTo>
                <a:lnTo>
                  <a:pt x="0" y="82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656" t="-278105" b="-1145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21" b="-129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7077" y="0"/>
            <a:ext cx="5829723" cy="1441532"/>
          </a:xfrm>
          <a:custGeom>
            <a:avLst/>
            <a:gdLst/>
            <a:ahLst/>
            <a:cxnLst/>
            <a:rect l="l" t="t" r="r" b="b"/>
            <a:pathLst>
              <a:path w="5829723" h="1441532">
                <a:moveTo>
                  <a:pt x="0" y="0"/>
                </a:moveTo>
                <a:lnTo>
                  <a:pt x="5829724" y="0"/>
                </a:lnTo>
                <a:lnTo>
                  <a:pt x="5829724" y="1441532"/>
                </a:lnTo>
                <a:lnTo>
                  <a:pt x="0" y="1441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67771" y="303007"/>
            <a:ext cx="4648335" cy="177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49"/>
              </a:lnSpc>
            </a:pPr>
            <a:r>
              <a:rPr lang="en-US" sz="41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เจ้าหน้าที่ผู้ทำหน้าที่เบิกจ่าย</a:t>
            </a:r>
          </a:p>
          <a:p>
            <a:pPr algn="ctr">
              <a:lnSpc>
                <a:spcPts val="7779"/>
              </a:lnSpc>
            </a:pPr>
            <a:endParaRPr lang="en-US" sz="4186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50934" y="1555893"/>
            <a:ext cx="15986132" cy="817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5"/>
              </a:lnSpc>
            </a:pPr>
            <a:r>
              <a:rPr lang="en-US" sz="3286" u="sng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หลักการจ่ายเงินสวัสดิการเกี่ยวกับการรักษาพยาบาลของรัฐ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1. ผู้ป่วยนอก (OPD)</a:t>
            </a:r>
          </a:p>
          <a:p>
            <a:pPr marL="709541" lvl="1" indent="-354770" algn="l">
              <a:lnSpc>
                <a:spcPts val="5455"/>
              </a:lnSpc>
              <a:buFont typeface="Arial"/>
              <a:buChar char="•"/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Free for Service จ่ายตามที่สถาณบริการเรียกเก็บ</a:t>
            </a:r>
          </a:p>
          <a:p>
            <a:pPr marL="709541" lvl="1" indent="-354770" algn="l">
              <a:lnSpc>
                <a:spcPts val="5455"/>
              </a:lnSpc>
              <a:buFont typeface="Arial"/>
              <a:buChar char="•"/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Reimbursements Price จ่ายตามเพดานที่ตั้งไว้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2. ผู้ป่วยใน (IPD)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2.1 รพ.รัฐ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(1) Thai Diagnosis Related Group (TDRGs) คือ การเหมาจ่ายค่ารักษาพยาบาลประเภทอื่นๆ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              (รวมทุกอย่าง) ตามเกณฑ์กลุ่มวินิจฉัยโรคร่วม</a:t>
            </a:r>
            <a:r>
              <a:rPr lang="en-US" sz="3286">
                <a:solidFill>
                  <a:srgbClr val="3D4F2B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ยกเว้น 1.ค่าห้องและค่าอาหาร 2.ค่าอวัยวะเทียมและ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อุปกรณ์ในการบำบัดโรค 3. ค่ายาราคาสูง (List) เพราะ รพ.รัฐจะไปเบิกเองที่กรมบัญชีกลาง       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       (2) Unbundle </a:t>
            </a:r>
          </a:p>
          <a:p>
            <a:pPr algn="l">
              <a:lnSpc>
                <a:spcPts val="5455"/>
              </a:lnSpc>
            </a:pPr>
            <a:r>
              <a:rPr lang="en-US" sz="3286">
                <a:solidFill>
                  <a:srgbClr val="FF3131"/>
                </a:solidFill>
                <a:latin typeface="Charmonman"/>
                <a:ea typeface="Charmonman"/>
                <a:cs typeface="Charmonman"/>
                <a:sym typeface="Charmonman"/>
              </a:rPr>
              <a:t>  </a:t>
            </a:r>
          </a:p>
          <a:p>
            <a:pPr algn="ctr">
              <a:lnSpc>
                <a:spcPts val="5455"/>
              </a:lnSpc>
            </a:pPr>
            <a:endParaRPr lang="en-US" sz="3286">
              <a:solidFill>
                <a:srgbClr val="FF3131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2009</Words>
  <Application>Microsoft Office PowerPoint</Application>
  <PresentationFormat>กำหนดเอง</PresentationFormat>
  <Paragraphs>140</Paragraphs>
  <Slides>22</Slides>
  <Notes>0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30" baseType="lpstr">
      <vt:lpstr>Arial</vt:lpstr>
      <vt:lpstr>TH SarabunPSK</vt:lpstr>
      <vt:lpstr>Calibri</vt:lpstr>
      <vt:lpstr>Charmonman Bold</vt:lpstr>
      <vt:lpstr>Charmonman</vt:lpstr>
      <vt:lpstr>Le Petit Cochon</vt:lpstr>
      <vt:lpstr>Sriracha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 ค่ารักษาพยาบาล</dc:title>
  <cp:lastModifiedBy>nanutx .</cp:lastModifiedBy>
  <cp:revision>3</cp:revision>
  <dcterms:created xsi:type="dcterms:W3CDTF">2006-08-16T00:00:00Z</dcterms:created>
  <dcterms:modified xsi:type="dcterms:W3CDTF">2024-08-22T02:23:03Z</dcterms:modified>
  <dc:identifier>DAGN6MRVWe8</dc:identifier>
</cp:coreProperties>
</file>